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charts/style2.xml" ContentType="application/vnd.ms-office.chartstyle+xml"/>
  <Override PartName="/ppt/charts/style1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58" r:id="rId3"/>
    <p:sldId id="273" r:id="rId4"/>
    <p:sldId id="269" r:id="rId5"/>
    <p:sldId id="271" r:id="rId6"/>
    <p:sldId id="270" r:id="rId7"/>
    <p:sldId id="272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Sharong\Desktop\PRIME_research\first_simulation\RMSF_tkconsole\graph_loop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Sharong\Desktop\PRIME_research\first_simulation\RMSF_tkconsole\graph_loo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RMSF of</a:t>
            </a:r>
            <a:r>
              <a:rPr lang="en-US" baseline="0"/>
              <a:t> P-loop residues K171-K178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p_loop!$B$1</c:f>
              <c:strCache>
                <c:ptCount val="1"/>
                <c:pt idx="0">
                  <c:v>RMSF (Å)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p_loop!$A$2:$A$9</c:f>
              <c:numCache>
                <c:formatCode>General</c:formatCode>
                <c:ptCount val="8"/>
                <c:pt idx="0">
                  <c:v>171</c:v>
                </c:pt>
                <c:pt idx="1">
                  <c:v>172</c:v>
                </c:pt>
                <c:pt idx="2">
                  <c:v>173</c:v>
                </c:pt>
                <c:pt idx="3">
                  <c:v>174</c:v>
                </c:pt>
                <c:pt idx="4">
                  <c:v>175</c:v>
                </c:pt>
                <c:pt idx="5">
                  <c:v>176</c:v>
                </c:pt>
                <c:pt idx="6">
                  <c:v>177</c:v>
                </c:pt>
                <c:pt idx="7">
                  <c:v>178</c:v>
                </c:pt>
              </c:numCache>
            </c:numRef>
          </c:cat>
          <c:val>
            <c:numRef>
              <c:f>p_loop!$B$2:$B$9</c:f>
              <c:numCache>
                <c:formatCode>General</c:formatCode>
                <c:ptCount val="8"/>
                <c:pt idx="0">
                  <c:v>12.5297288894653</c:v>
                </c:pt>
                <c:pt idx="1">
                  <c:v>11.684841156005801</c:v>
                </c:pt>
                <c:pt idx="2">
                  <c:v>10.458809852600002</c:v>
                </c:pt>
                <c:pt idx="3">
                  <c:v>9.4406909942626918</c:v>
                </c:pt>
                <c:pt idx="4">
                  <c:v>8.8642120361328107</c:v>
                </c:pt>
                <c:pt idx="5">
                  <c:v>9.0972995758056623</c:v>
                </c:pt>
                <c:pt idx="6">
                  <c:v>10.367069244384702</c:v>
                </c:pt>
                <c:pt idx="7">
                  <c:v>10.896734237670804</c:v>
                </c:pt>
              </c:numCache>
            </c:numRef>
          </c:val>
        </c:ser>
        <c:dLbls/>
        <c:gapWidth val="219"/>
        <c:overlap val="-27"/>
        <c:axId val="62544128"/>
        <c:axId val="62566784"/>
      </c:barChart>
      <c:catAx>
        <c:axId val="62544128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 loop residue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66784"/>
        <c:crosses val="autoZero"/>
        <c:auto val="1"/>
        <c:lblAlgn val="ctr"/>
        <c:lblOffset val="100"/>
      </c:catAx>
      <c:valAx>
        <c:axId val="6256678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RMSF</a:t>
                </a:r>
                <a:r>
                  <a:rPr lang="en-US" baseline="0"/>
                  <a:t> (</a:t>
                </a:r>
                <a:r>
                  <a:rPr lang="en-US" baseline="0">
                    <a:latin typeface="Calibri" panose="020F0502020204030204" pitchFamily="34" charset="0"/>
                  </a:rPr>
                  <a:t>Å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4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RMSF of</a:t>
            </a:r>
            <a:r>
              <a:rPr lang="en-US" baseline="0"/>
              <a:t> C-terminal lobe A300-R306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c_terminal_lobe!$B$1</c:f>
              <c:strCache>
                <c:ptCount val="1"/>
                <c:pt idx="0">
                  <c:v>RMSF (Å)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c_terminal_lobe!$A$2:$A$8</c:f>
              <c:numCache>
                <c:formatCode>General</c:formatCode>
                <c:ptCount val="7"/>
                <c:pt idx="0">
                  <c:v>300</c:v>
                </c:pt>
                <c:pt idx="1">
                  <c:v>301</c:v>
                </c:pt>
                <c:pt idx="2">
                  <c:v>302</c:v>
                </c:pt>
                <c:pt idx="3">
                  <c:v>303</c:v>
                </c:pt>
                <c:pt idx="4">
                  <c:v>304</c:v>
                </c:pt>
                <c:pt idx="5">
                  <c:v>305</c:v>
                </c:pt>
                <c:pt idx="6">
                  <c:v>306</c:v>
                </c:pt>
              </c:numCache>
            </c:numRef>
          </c:cat>
          <c:val>
            <c:numRef>
              <c:f>c_terminal_lobe!$B$2:$B$8</c:f>
              <c:numCache>
                <c:formatCode>General</c:formatCode>
                <c:ptCount val="7"/>
                <c:pt idx="0">
                  <c:v>17.4128723144531</c:v>
                </c:pt>
                <c:pt idx="1">
                  <c:v>17.094358444213803</c:v>
                </c:pt>
                <c:pt idx="2">
                  <c:v>19.067203521728498</c:v>
                </c:pt>
                <c:pt idx="3">
                  <c:v>19.215679168701097</c:v>
                </c:pt>
                <c:pt idx="4">
                  <c:v>17.5321140289306</c:v>
                </c:pt>
                <c:pt idx="5">
                  <c:v>16.5517578125</c:v>
                </c:pt>
                <c:pt idx="6">
                  <c:v>14.5980510711669</c:v>
                </c:pt>
              </c:numCache>
            </c:numRef>
          </c:val>
        </c:ser>
        <c:dLbls/>
        <c:gapWidth val="219"/>
        <c:overlap val="-27"/>
        <c:axId val="67445120"/>
        <c:axId val="67447040"/>
      </c:barChart>
      <c:catAx>
        <c:axId val="67445120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 terminal lobe</a:t>
                </a:r>
                <a:r>
                  <a:rPr lang="en-US" baseline="0"/>
                  <a:t> residues</a:t>
                </a:r>
                <a:endParaRPr lang="en-US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47040"/>
        <c:crosses val="autoZero"/>
        <c:auto val="1"/>
        <c:lblAlgn val="ctr"/>
        <c:lblOffset val="100"/>
      </c:catAx>
      <c:valAx>
        <c:axId val="6744704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RMSF (</a:t>
                </a:r>
                <a:r>
                  <a:rPr lang="en-US">
                    <a:latin typeface="Calibri" panose="020F0502020204030204" pitchFamily="34" charset="0"/>
                  </a:rPr>
                  <a:t>Å</a:t>
                </a:r>
                <a:r>
                  <a:rPr lang="en-US"/>
                  <a:t>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4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83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85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4504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1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3789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11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395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770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40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5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539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44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797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4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85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7/25/2013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85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jpe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Investigation of Fam20C, A Golgi Casein Kinase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70418"/>
          </a:xfrm>
        </p:spPr>
        <p:txBody>
          <a:bodyPr>
            <a:noAutofit/>
          </a:bodyPr>
          <a:lstStyle/>
          <a:p>
            <a:r>
              <a:rPr lang="en-US" sz="1600" dirty="0" smtClean="0"/>
              <a:t>Sharon Grubner</a:t>
            </a:r>
          </a:p>
          <a:p>
            <a:endParaRPr lang="en-US" sz="1600" dirty="0" smtClean="0"/>
          </a:p>
          <a:p>
            <a:r>
              <a:rPr lang="en-US" sz="1600" dirty="0" smtClean="0"/>
              <a:t>National Taiwan University</a:t>
            </a:r>
          </a:p>
          <a:p>
            <a:r>
              <a:rPr lang="en-US" sz="1600" dirty="0" smtClean="0"/>
              <a:t> Fifth Weekly report – July 24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xmlns="" val="13068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671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Progress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08405"/>
            <a:ext cx="10825689" cy="4778062"/>
          </a:xfrm>
        </p:spPr>
        <p:txBody>
          <a:bodyPr>
            <a:noAutofit/>
          </a:bodyPr>
          <a:lstStyle/>
          <a:p>
            <a:r>
              <a:rPr lang="en-US" sz="2000" dirty="0" smtClean="0"/>
              <a:t>Clustering</a:t>
            </a:r>
          </a:p>
          <a:p>
            <a:pPr lvl="1"/>
            <a:r>
              <a:rPr lang="en-US" dirty="0" smtClean="0"/>
              <a:t>Prepared a </a:t>
            </a:r>
            <a:r>
              <a:rPr lang="en-US" dirty="0" err="1" smtClean="0"/>
              <a:t>pdb</a:t>
            </a:r>
            <a:r>
              <a:rPr lang="en-US" dirty="0" smtClean="0"/>
              <a:t> file with the verified active site residues for clustering</a:t>
            </a:r>
          </a:p>
          <a:p>
            <a:pPr lvl="1"/>
            <a:r>
              <a:rPr lang="en-US" dirty="0" smtClean="0"/>
              <a:t>Have been struggling with issues submitting clustering jobs to GROMOS Clustering</a:t>
            </a:r>
          </a:p>
          <a:p>
            <a:pPr lvl="1"/>
            <a:r>
              <a:rPr lang="en-US" dirty="0" smtClean="0"/>
              <a:t>Started preparing files and clustering through </a:t>
            </a:r>
            <a:r>
              <a:rPr lang="en-US" dirty="0" err="1" smtClean="0"/>
              <a:t>g_cluster</a:t>
            </a:r>
            <a:r>
              <a:rPr lang="en-US" dirty="0" smtClean="0"/>
              <a:t> in </a:t>
            </a:r>
            <a:r>
              <a:rPr lang="en-US" dirty="0" err="1" smtClean="0"/>
              <a:t>Gromacs</a:t>
            </a:r>
            <a:r>
              <a:rPr lang="en-US" dirty="0" smtClean="0"/>
              <a:t> package </a:t>
            </a:r>
          </a:p>
          <a:p>
            <a:pPr lvl="1"/>
            <a:r>
              <a:rPr lang="en-US" dirty="0" smtClean="0"/>
              <a:t>Currently working on solving issues with </a:t>
            </a:r>
            <a:r>
              <a:rPr lang="en-US" dirty="0" err="1" smtClean="0"/>
              <a:t>g_cluster</a:t>
            </a:r>
            <a:r>
              <a:rPr lang="en-US" dirty="0" smtClean="0"/>
              <a:t> </a:t>
            </a:r>
          </a:p>
          <a:p>
            <a:r>
              <a:rPr lang="en-US" sz="2000" dirty="0" err="1" smtClean="0"/>
              <a:t>FTProd</a:t>
            </a:r>
            <a:endParaRPr lang="en-US" sz="2000" dirty="0" smtClean="0"/>
          </a:p>
          <a:p>
            <a:pPr lvl="1"/>
            <a:r>
              <a:rPr lang="en-US" dirty="0" smtClean="0"/>
              <a:t>Successfully installed the plug-in developed by the </a:t>
            </a:r>
            <a:r>
              <a:rPr lang="en-US" dirty="0" err="1" smtClean="0"/>
              <a:t>Amaro</a:t>
            </a:r>
            <a:r>
              <a:rPr lang="en-US" dirty="0" smtClean="0"/>
              <a:t> lab to be used after clustering is complete</a:t>
            </a:r>
          </a:p>
          <a:p>
            <a:pPr lvl="1"/>
            <a:r>
              <a:rPr lang="en-US" dirty="0" smtClean="0"/>
              <a:t>Practiced using the plug-in</a:t>
            </a:r>
          </a:p>
          <a:p>
            <a:r>
              <a:rPr lang="en-US" dirty="0" smtClean="0"/>
              <a:t>RMSF</a:t>
            </a:r>
          </a:p>
          <a:p>
            <a:pPr lvl="1"/>
            <a:r>
              <a:rPr lang="en-US" dirty="0" smtClean="0"/>
              <a:t>Started learning how to use </a:t>
            </a:r>
            <a:r>
              <a:rPr lang="en-US" dirty="0" err="1" smtClean="0"/>
              <a:t>Ptraj</a:t>
            </a:r>
            <a:r>
              <a:rPr lang="en-US" dirty="0" smtClean="0"/>
              <a:t> in AMBER tools to calculate RMSF for key residues and loops in Fam20C</a:t>
            </a:r>
          </a:p>
          <a:p>
            <a:pPr lvl="1"/>
            <a:r>
              <a:rPr lang="en-US" dirty="0" smtClean="0"/>
              <a:t>Used a short script to calculate RMSF through VMD TK Console</a:t>
            </a:r>
          </a:p>
          <a:p>
            <a:r>
              <a:rPr lang="en-US" dirty="0" smtClean="0"/>
              <a:t>Started writing my observations and qualitative analysis from the results I got thus far</a:t>
            </a:r>
          </a:p>
          <a:p>
            <a:endParaRPr lang="en-US" sz="2000" dirty="0"/>
          </a:p>
          <a:p>
            <a:r>
              <a:rPr lang="en-US" sz="2000" dirty="0" smtClean="0"/>
              <a:t>My progress is being updated on a daily basis and shared with my mentors on </a:t>
            </a:r>
            <a:r>
              <a:rPr lang="en-US" sz="2000" dirty="0" err="1" smtClean="0"/>
              <a:t>Evernote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4093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38439" y="1130581"/>
            <a:ext cx="5766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Frames </a:t>
            </a:r>
            <a:r>
              <a:rPr lang="en-US" sz="1600" dirty="0" smtClean="0"/>
              <a:t>500 (green), 1000 (yellow), 2500 (red) </a:t>
            </a:r>
            <a:r>
              <a:rPr lang="en-US" sz="1600" dirty="0"/>
              <a:t>and </a:t>
            </a:r>
            <a:r>
              <a:rPr lang="en-US" sz="1600" dirty="0" smtClean="0"/>
              <a:t>4000 (blue) </a:t>
            </a:r>
            <a:r>
              <a:rPr lang="en-US" sz="1600" dirty="0"/>
              <a:t>aligned by </a:t>
            </a:r>
            <a:r>
              <a:rPr lang="en-US" sz="1600" dirty="0" smtClean="0"/>
              <a:t>alpha carbons of Fam20C kinase. </a:t>
            </a:r>
            <a:r>
              <a:rPr lang="en-US" sz="1600" dirty="0"/>
              <a:t>T</a:t>
            </a:r>
            <a:r>
              <a:rPr lang="en-US" sz="1600" dirty="0" smtClean="0"/>
              <a:t>he P-loop </a:t>
            </a:r>
            <a:r>
              <a:rPr lang="en-US" sz="1600" dirty="0"/>
              <a:t>(top) and </a:t>
            </a:r>
            <a:r>
              <a:rPr lang="en-US" sz="1600" dirty="0" smtClean="0"/>
              <a:t>C-terminal </a:t>
            </a:r>
            <a:r>
              <a:rPr lang="en-US" sz="1600" dirty="0"/>
              <a:t>lobe (</a:t>
            </a:r>
            <a:r>
              <a:rPr lang="en-US" sz="1600" dirty="0" smtClean="0"/>
              <a:t>bottom) are highlighted.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8654" y="2446984"/>
            <a:ext cx="4101953" cy="3692335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49923543"/>
              </p:ext>
            </p:extLst>
          </p:nvPr>
        </p:nvGraphicFramePr>
        <p:xfrm>
          <a:off x="1066800" y="6101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68530453"/>
              </p:ext>
            </p:extLst>
          </p:nvPr>
        </p:nvGraphicFramePr>
        <p:xfrm>
          <a:off x="1195589" y="36930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9927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723" y="1690325"/>
            <a:ext cx="7695958" cy="4527595"/>
          </a:xfrm>
        </p:spPr>
        <p:txBody>
          <a:bodyPr>
            <a:normAutofit/>
          </a:bodyPr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Keep trying to fix the errors and complete clustering for Fam20C </a:t>
            </a:r>
            <a:r>
              <a:rPr lang="en-US" dirty="0" smtClean="0"/>
              <a:t>trajectory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FTMap</a:t>
            </a:r>
            <a:r>
              <a:rPr lang="en-US" dirty="0" smtClean="0"/>
              <a:t> and </a:t>
            </a:r>
            <a:r>
              <a:rPr lang="en-US" dirty="0" err="1" smtClean="0"/>
              <a:t>FTProd</a:t>
            </a:r>
            <a:endParaRPr lang="en-US" dirty="0" smtClean="0"/>
          </a:p>
          <a:p>
            <a:pPr lvl="1"/>
            <a:r>
              <a:rPr lang="en-US" dirty="0" smtClean="0"/>
              <a:t>Once clustering submission is complete, start analyzing the unique conformation snapshots through </a:t>
            </a:r>
            <a:r>
              <a:rPr lang="en-US" dirty="0" err="1" smtClean="0"/>
              <a:t>FTMap</a:t>
            </a:r>
            <a:r>
              <a:rPr lang="en-US" dirty="0" smtClean="0"/>
              <a:t> and </a:t>
            </a:r>
            <a:r>
              <a:rPr lang="en-US" dirty="0" err="1" smtClean="0"/>
              <a:t>FTProd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Hinging </a:t>
            </a:r>
            <a:r>
              <a:rPr lang="en-US" dirty="0" smtClean="0"/>
              <a:t>of Phe297</a:t>
            </a:r>
          </a:p>
          <a:p>
            <a:pPr lvl="1"/>
            <a:r>
              <a:rPr lang="en-US" dirty="0" smtClean="0"/>
              <a:t>Check how much the “hinging” backbone atoms move</a:t>
            </a:r>
          </a:p>
          <a:p>
            <a:pPr lvl="1"/>
            <a:r>
              <a:rPr lang="en-US" dirty="0" smtClean="0"/>
              <a:t>Check how much the ring of Phe297 moves</a:t>
            </a:r>
          </a:p>
        </p:txBody>
      </p:sp>
    </p:spTree>
    <p:extLst>
      <p:ext uri="{BB962C8B-B14F-4D97-AF65-F5344CB8AC3E}">
        <p14:creationId xmlns:p14="http://schemas.microsoft.com/office/powerpoint/2010/main" xmlns="" val="35838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Successes and Roadblocks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408" y="1768703"/>
            <a:ext cx="8701798" cy="40181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has been very challenging to learn how to use multiple new tools and programs independently. Since the people in my host lab are unfamiliar with these tools I use the internet as my major source of information along with asking my UCSD mentors questions about things I am still unclear about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 have been struggling with using the online form to submit GROMOS clustering jobs for over a week. After discussing with my mentors it was decided that something is wrong with the tool itself and now I am learning how to use </a:t>
            </a:r>
            <a:r>
              <a:rPr lang="en-US" dirty="0" err="1" smtClean="0"/>
              <a:t>g_cluster</a:t>
            </a:r>
            <a:r>
              <a:rPr lang="en-US" dirty="0" smtClean="0"/>
              <a:t> for the same purpose.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Despite spending a lot of time on trying to fix technical issues and program errors, I am learning a lot and love thinking creatively when trying to come up with new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867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55" y="1985808"/>
            <a:ext cx="8596668" cy="1320800"/>
          </a:xfrm>
        </p:spPr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6480" y="-101600"/>
            <a:ext cx="4795520" cy="3581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6480" y="3275688"/>
            <a:ext cx="4795520" cy="3582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097" y="3282819"/>
            <a:ext cx="3675132" cy="3675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8387" y="3343681"/>
            <a:ext cx="3616960" cy="361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0865476" y="39999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Wulai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8578" y="3128584"/>
            <a:ext cx="36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Bamboo rice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1841" y="2556724"/>
            <a:ext cx="317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Ice cream with peanuts rolled in thin dough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0612" y="-119044"/>
            <a:ext cx="4411993" cy="329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1288" y="-101600"/>
            <a:ext cx="2980102" cy="2225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76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92728">
            <a:off x="6214560" y="3475278"/>
            <a:ext cx="2870087" cy="2143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1873" y="3953813"/>
            <a:ext cx="4026191" cy="3007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710794" y="420764"/>
            <a:ext cx="4063284" cy="3034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1896"/>
          <a:stretch/>
        </p:blipFill>
        <p:spPr>
          <a:xfrm rot="5400000">
            <a:off x="6937715" y="4657248"/>
            <a:ext cx="3586763" cy="102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-1" y="3084767"/>
            <a:ext cx="77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National Center for Traditional Arts, </a:t>
            </a:r>
            <a:r>
              <a:rPr lang="en-US" dirty="0" err="1" smtClean="0"/>
              <a:t>Yilan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3944" y="3739671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Beach close to </a:t>
            </a:r>
            <a:r>
              <a:rPr lang="en-US" dirty="0" err="1" smtClean="0"/>
              <a:t>Yilan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2575529" y="3765600"/>
            <a:ext cx="2977765" cy="2224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6916" y="-61044"/>
            <a:ext cx="4371539" cy="3265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1873" y="-93417"/>
            <a:ext cx="2440832" cy="3268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9803" y="-108156"/>
            <a:ext cx="4414881" cy="3297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500686" y="3135969"/>
            <a:ext cx="4379222" cy="327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5107577" y="6211669"/>
            <a:ext cx="334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beautiful rooftop restaurant right next to Taipei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7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848" y="1729515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smtClean="0"/>
              <a:t>UCSD (University of California San Diego)</a:t>
            </a:r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Rommie</a:t>
            </a:r>
            <a:r>
              <a:rPr lang="en-US" dirty="0" smtClean="0"/>
              <a:t> </a:t>
            </a:r>
            <a:r>
              <a:rPr lang="en-US" dirty="0" err="1" smtClean="0"/>
              <a:t>Amaro</a:t>
            </a:r>
            <a:endParaRPr lang="en-US" dirty="0"/>
          </a:p>
          <a:p>
            <a:pPr lvl="1"/>
            <a:r>
              <a:rPr lang="en-US" dirty="0" smtClean="0"/>
              <a:t>Dr. 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Dr. 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NTU (National Taiwan University)</a:t>
            </a:r>
          </a:p>
          <a:p>
            <a:pPr lvl="1"/>
            <a:r>
              <a:rPr lang="en-US" dirty="0"/>
              <a:t>Dr. Jung-</a:t>
            </a:r>
            <a:r>
              <a:rPr lang="en-US" dirty="0" err="1"/>
              <a:t>Hsin</a:t>
            </a:r>
            <a:r>
              <a:rPr lang="en-US" dirty="0"/>
              <a:t> </a:t>
            </a:r>
            <a:r>
              <a:rPr lang="en-US" dirty="0" smtClean="0"/>
              <a:t>Lin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Julia Brown Research Scholarship</a:t>
            </a:r>
          </a:p>
        </p:txBody>
      </p:sp>
    </p:spTree>
    <p:extLst>
      <p:ext uri="{BB962C8B-B14F-4D97-AF65-F5344CB8AC3E}">
        <p14:creationId xmlns:p14="http://schemas.microsoft.com/office/powerpoint/2010/main" xmlns="" val="40523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1553</TotalTime>
  <Words>442</Words>
  <Application>Microsoft Office PowerPoint</Application>
  <PresentationFormat>Custom</PresentationFormat>
  <Paragraphs>59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Structure Investigation of Fam20C, A Golgi Casein Kinase</vt:lpstr>
      <vt:lpstr>Progress</vt:lpstr>
      <vt:lpstr>Slide 3</vt:lpstr>
      <vt:lpstr>Goals for Next Week</vt:lpstr>
      <vt:lpstr>Major Successes and Roadblocks</vt:lpstr>
      <vt:lpstr>Culture</vt:lpstr>
      <vt:lpstr>Slide 7</vt:lpstr>
      <vt:lpstr>Acknowledgments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Grubner</dc:creator>
  <cp:lastModifiedBy>Teri Simas</cp:lastModifiedBy>
  <cp:revision>54</cp:revision>
  <dcterms:created xsi:type="dcterms:W3CDTF">2013-07-02T16:00:18Z</dcterms:created>
  <dcterms:modified xsi:type="dcterms:W3CDTF">2013-07-25T17:28:57Z</dcterms:modified>
</cp:coreProperties>
</file>